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DCE0-0B4D-49D1-971A-9EEF7E4B9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487F0-48FD-4D9E-9B56-E80AFD88A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55C6-786C-4F3A-B8AD-CDE1567D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55B2-AFDB-4D75-9B3A-51ED58B9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047F-21A6-443C-A5FD-A4F25D45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9355-10FE-49B3-85B5-483E07BC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B0A2C-6D85-46EC-BEEF-FF896684F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69E2-B27E-47CF-9617-B994E115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AE61-F58F-4CE1-9D7D-B046CAE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DA80-7F02-462F-A937-1BAA99B0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4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F57F9-DC32-42B2-B459-D5FAA857A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EDBC-8DC4-4EF7-A5F8-953654151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E912-CA97-44E8-8C96-4BD6FCA9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FB5B3-EC49-4256-95C5-BC6E0DC5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5806-6A78-4BB6-97B1-C339CEBA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4D28-FF86-49B5-BDFC-4AC17CF7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6A50-63D1-442B-95CC-4F62E36A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F1B-6543-47EF-B3C8-0CA4776E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C46B6-8E19-428D-880B-D7AE90FB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568BB-709A-4BDA-B491-5DD51851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6B79-3867-48D3-BA69-614E7AC9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D20B-1C7A-445B-9438-624E61757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E025F-D23F-4858-9029-8DC4B88C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C8A65-4176-4B29-962A-A01E2781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40D20-E5A5-4F2F-91C4-0CB163F2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9EC1-0608-46B2-80A4-37196ED1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2F50-74F9-47B7-9DB4-2B3E5C750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383F3-552C-4A4D-AAD7-249D5004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3C5A2-D91A-4992-A2B5-72C0E266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A1108-5A87-4557-B8C1-29EA4DCE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D0A30-8592-4612-A198-26FFE008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8F25-25FB-4F14-8B92-52A2281A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2E779-1CB9-4471-951D-BE2155CF4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22DFB-6B3D-450E-AE80-55A915001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12BB4-F9E6-4361-BC36-E624B72A0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0F115-A6BC-4C04-81F0-405194532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66532-E9D3-4129-B7F3-4C22A66C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485D2-D8B6-470C-8750-4C32ABDA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AC386-294E-4B44-8D86-56A9DCF7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5BB7-05C0-437E-A978-EA869DE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F65CD-C627-4735-9120-BCBE644D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240C0-A462-42E8-9232-02BC318D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1C952-22F8-4E8E-AADD-3E7CFB61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8DD11-35C3-41C2-9F9B-392C9444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97351-857A-4361-A04C-C93CFE27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5D413-FECF-40C5-9695-B335F404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3E91-19CF-4E59-80F0-09893427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34BB-8612-49F6-803C-F18AC9FB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50B5F-B3AE-4047-9257-76C93734A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2DCDE-3983-4DCB-A98B-FA77D34B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51D1D-C4E9-4A4A-BECC-6FA1E354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030DA-7A3D-4013-A452-82CC1C11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8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7FAF-4803-46EF-8EF0-11C6BD7E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9753C-5D01-462B-A948-4A921EE6F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F6C5B-7C96-43A8-B5F2-2FECBB9C2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61A8C-60CC-4FA3-AC63-BA74F36E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C01F8-016D-4CAA-93B3-E2C55197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C9DE5-0035-40F7-8634-6211626A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54267-8F95-4CCF-B3FA-793A2AFD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5125-9B98-4024-A6BE-E5B7B51A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F6319-2F2F-478E-86F5-A21D2A0F7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2426-3E38-46D2-8723-93399DC1C6F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63EB7-8156-43DE-A4CF-4FE1AE5A1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78E0D-08CF-4EF9-BD78-9E699CC8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FB53-A4E7-42FF-8832-7C617C98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s.vietnam-redd.org/" TargetMode="External"/><Relationship Id="rId2" Type="http://schemas.openxmlformats.org/officeDocument/2006/relationships/hyperlink" Target="https://sis.kiemlam.org.v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s.kiemlam.org.vn/" TargetMode="External"/><Relationship Id="rId2" Type="http://schemas.openxmlformats.org/officeDocument/2006/relationships/hyperlink" Target="https://sis.vietnam-redd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A030-BC6C-4DD5-A705-51FF6E9BC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4711" y="581675"/>
            <a:ext cx="5124193" cy="23876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Overview of IT infrastructure and transfer of SIS webpage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65A72-BBBC-F603-0988-6AB8D33E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52"/>
            <a:ext cx="592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40C80-D35F-B5A1-17BD-2E03A61ED0A0}"/>
              </a:ext>
            </a:extLst>
          </p:cNvPr>
          <p:cNvGrpSpPr/>
          <p:nvPr/>
        </p:nvGrpSpPr>
        <p:grpSpPr>
          <a:xfrm>
            <a:off x="552819" y="3755109"/>
            <a:ext cx="2480807" cy="1842609"/>
            <a:chOff x="516834" y="3643790"/>
            <a:chExt cx="2480807" cy="18426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643E52-0B42-CFB3-32D7-968046BE2AA2}"/>
                </a:ext>
              </a:extLst>
            </p:cNvPr>
            <p:cNvSpPr/>
            <p:nvPr/>
          </p:nvSpPr>
          <p:spPr>
            <a:xfrm>
              <a:off x="516834" y="4013122"/>
              <a:ext cx="2480807" cy="14732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08FF32-A81B-BA6B-123B-6B855E9EA74C}"/>
                </a:ext>
              </a:extLst>
            </p:cNvPr>
            <p:cNvSpPr/>
            <p:nvPr/>
          </p:nvSpPr>
          <p:spPr>
            <a:xfrm>
              <a:off x="778039" y="4287322"/>
              <a:ext cx="1974438" cy="9300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SIS 1.0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9A9256-A967-D5B2-115E-2CF38D26B1C9}"/>
                </a:ext>
              </a:extLst>
            </p:cNvPr>
            <p:cNvSpPr txBox="1"/>
            <p:nvPr/>
          </p:nvSpPr>
          <p:spPr>
            <a:xfrm>
              <a:off x="1009816" y="3643790"/>
              <a:ext cx="167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FORMIS server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5168C3-D3CA-F187-C4DC-85C1EF356477}"/>
              </a:ext>
            </a:extLst>
          </p:cNvPr>
          <p:cNvGrpSpPr/>
          <p:nvPr/>
        </p:nvGrpSpPr>
        <p:grpSpPr>
          <a:xfrm>
            <a:off x="3682913" y="3793322"/>
            <a:ext cx="2878372" cy="2135514"/>
            <a:chOff x="3420520" y="3800532"/>
            <a:chExt cx="2878372" cy="21355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438D75-F4FF-3A67-F93C-A31063179887}"/>
                </a:ext>
              </a:extLst>
            </p:cNvPr>
            <p:cNvGrpSpPr/>
            <p:nvPr/>
          </p:nvGrpSpPr>
          <p:grpSpPr>
            <a:xfrm>
              <a:off x="3526606" y="3800532"/>
              <a:ext cx="2480807" cy="1765382"/>
              <a:chOff x="3767661" y="3721017"/>
              <a:chExt cx="2480807" cy="17653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01E646-A8C8-782C-1233-AFBD741DCD61}"/>
                  </a:ext>
                </a:extLst>
              </p:cNvPr>
              <p:cNvSpPr/>
              <p:nvPr/>
            </p:nvSpPr>
            <p:spPr>
              <a:xfrm>
                <a:off x="3767661" y="4124441"/>
                <a:ext cx="2480807" cy="136195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82BD4-D240-1208-0892-04033F814595}"/>
                  </a:ext>
                </a:extLst>
              </p:cNvPr>
              <p:cNvSpPr/>
              <p:nvPr/>
            </p:nvSpPr>
            <p:spPr>
              <a:xfrm>
                <a:off x="4020846" y="4382454"/>
                <a:ext cx="1974438" cy="9300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SIS 1.0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AC0943-CA6D-8A1B-DE84-4DA529278B13}"/>
                  </a:ext>
                </a:extLst>
              </p:cNvPr>
              <p:cNvSpPr txBox="1"/>
              <p:nvPr/>
            </p:nvSpPr>
            <p:spPr>
              <a:xfrm>
                <a:off x="4261899" y="3721017"/>
                <a:ext cx="1677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FPD server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449B0B-2544-A2C1-3AD3-65F005812E3F}"/>
                </a:ext>
              </a:extLst>
            </p:cNvPr>
            <p:cNvSpPr txBox="1"/>
            <p:nvPr/>
          </p:nvSpPr>
          <p:spPr>
            <a:xfrm>
              <a:off x="3420520" y="5566714"/>
              <a:ext cx="2878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2"/>
                </a:rPr>
                <a:t>https://sis.kiemlam.org.vn/</a:t>
              </a:r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B315F66-1D15-2D8E-DC68-2D587D31B9BA}"/>
              </a:ext>
            </a:extLst>
          </p:cNvPr>
          <p:cNvSpPr txBox="1"/>
          <p:nvPr/>
        </p:nvSpPr>
        <p:spPr>
          <a:xfrm>
            <a:off x="485030" y="5543182"/>
            <a:ext cx="30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https://sis.vietnam-redd.org</a:t>
            </a:r>
            <a:endParaRPr lang="en-US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8422AF9-9240-2117-13D8-374AB28B842E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788462" y="4863671"/>
            <a:ext cx="1253722" cy="5611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CE0293-0779-D004-DA0F-D4FA74A6BDC2}"/>
              </a:ext>
            </a:extLst>
          </p:cNvPr>
          <p:cNvSpPr/>
          <p:nvPr/>
        </p:nvSpPr>
        <p:spPr>
          <a:xfrm>
            <a:off x="1407381" y="522501"/>
            <a:ext cx="3009365" cy="16736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6ED19B-31DD-5AB9-32FF-30CB0C7C31B7}"/>
              </a:ext>
            </a:extLst>
          </p:cNvPr>
          <p:cNvSpPr txBox="1"/>
          <p:nvPr/>
        </p:nvSpPr>
        <p:spPr>
          <a:xfrm>
            <a:off x="2502571" y="153169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FB15E2-2B7B-D887-B90A-63167B756FD9}"/>
              </a:ext>
            </a:extLst>
          </p:cNvPr>
          <p:cNvSpPr/>
          <p:nvPr/>
        </p:nvSpPr>
        <p:spPr>
          <a:xfrm>
            <a:off x="1526650" y="709953"/>
            <a:ext cx="2779609" cy="31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FRMS database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4C1FB0-AECE-75F6-743F-E2428D93C478}"/>
              </a:ext>
            </a:extLst>
          </p:cNvPr>
          <p:cNvSpPr/>
          <p:nvPr/>
        </p:nvSpPr>
        <p:spPr>
          <a:xfrm>
            <a:off x="1526650" y="1236105"/>
            <a:ext cx="827767" cy="6917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 sharing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06F8E2-2624-D10F-3825-ED1B16A8B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030" y="602353"/>
            <a:ext cx="2646510" cy="151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2A265AB-C9F8-F22D-590B-46ADDE0EB073}"/>
              </a:ext>
            </a:extLst>
          </p:cNvPr>
          <p:cNvSpPr/>
          <p:nvPr/>
        </p:nvSpPr>
        <p:spPr>
          <a:xfrm>
            <a:off x="3033626" y="1236105"/>
            <a:ext cx="1249611" cy="6917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FRMS application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F317A6-4AB4-5231-FA1D-BA26BDDC7BD0}"/>
              </a:ext>
            </a:extLst>
          </p:cNvPr>
          <p:cNvSpPr txBox="1"/>
          <p:nvPr/>
        </p:nvSpPr>
        <p:spPr>
          <a:xfrm>
            <a:off x="8547652" y="522501"/>
            <a:ext cx="353037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Map from datasharing can be embedded to SIS, but data was updated to 2017 only.</a:t>
            </a:r>
          </a:p>
          <a:p>
            <a:endParaRPr lang="en-US" dirty="0"/>
          </a:p>
          <a:p>
            <a:r>
              <a:rPr lang="en-US" dirty="0"/>
              <a:t>Forest data from FRMS can be used on SIS as aggregated data table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225A8960-DEB9-ED89-6E3D-A45D9779CD3A}"/>
              </a:ext>
            </a:extLst>
          </p:cNvPr>
          <p:cNvCxnSpPr>
            <a:cxnSpLocks/>
            <a:stCxn id="28" idx="2"/>
            <a:endCxn id="11" idx="3"/>
          </p:cNvCxnSpPr>
          <p:nvPr/>
        </p:nvCxnSpPr>
        <p:spPr>
          <a:xfrm rot="5400000">
            <a:off x="6990875" y="1555758"/>
            <a:ext cx="2600898" cy="40430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9ED60F-28E2-B03C-AEC8-585B9EA65146}"/>
              </a:ext>
            </a:extLst>
          </p:cNvPr>
          <p:cNvSpPr txBox="1"/>
          <p:nvPr/>
        </p:nvSpPr>
        <p:spPr>
          <a:xfrm>
            <a:off x="8706516" y="4215819"/>
            <a:ext cx="8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10521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C0F9-473A-C161-A004-BFCE223F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0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SIS indicator are organized in the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44ED-1CA0-3715-DDA4-D7308479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5" y="1974915"/>
            <a:ext cx="10515600" cy="4351338"/>
          </a:xfrm>
        </p:spPr>
        <p:txBody>
          <a:bodyPr/>
          <a:lstStyle/>
          <a:p>
            <a:r>
              <a:rPr lang="en-US" dirty="0"/>
              <a:t>Use Hierarchical much like a table of content in Word file.</a:t>
            </a:r>
          </a:p>
          <a:p>
            <a:r>
              <a:rPr lang="en-US" dirty="0"/>
              <a:t>Safeguard (L1)</a:t>
            </a:r>
          </a:p>
          <a:p>
            <a:pPr lvl="1"/>
            <a:r>
              <a:rPr lang="en-US" dirty="0"/>
              <a:t>Element (L2)</a:t>
            </a:r>
          </a:p>
          <a:p>
            <a:pPr lvl="2"/>
            <a:r>
              <a:rPr lang="en-US" dirty="0"/>
              <a:t>Question (L3)</a:t>
            </a:r>
          </a:p>
          <a:p>
            <a:pPr lvl="3"/>
            <a:r>
              <a:rPr lang="en-US" dirty="0"/>
              <a:t>Parameter (L4)</a:t>
            </a:r>
          </a:p>
          <a:p>
            <a:r>
              <a:rPr lang="en-US" dirty="0"/>
              <a:t>Use tag to classify content as Address/Respect</a:t>
            </a:r>
          </a:p>
        </p:txBody>
      </p:sp>
    </p:spTree>
    <p:extLst>
      <p:ext uri="{BB962C8B-B14F-4D97-AF65-F5344CB8AC3E}">
        <p14:creationId xmlns:p14="http://schemas.microsoft.com/office/powerpoint/2010/main" val="198751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86447F-4923-99DC-742C-8D2CEEFC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44" y="0"/>
            <a:ext cx="83077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F2959-8AE3-8EFE-67F8-04A4FDDF65E7}"/>
              </a:ext>
            </a:extLst>
          </p:cNvPr>
          <p:cNvSpPr txBox="1"/>
          <p:nvPr/>
        </p:nvSpPr>
        <p:spPr>
          <a:xfrm>
            <a:off x="7787248" y="333711"/>
            <a:ext cx="194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1 - Safeguard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08342-4840-6108-6E2D-32511F87FDD5}"/>
              </a:ext>
            </a:extLst>
          </p:cNvPr>
          <p:cNvSpPr txBox="1"/>
          <p:nvPr/>
        </p:nvSpPr>
        <p:spPr>
          <a:xfrm>
            <a:off x="340922" y="2815409"/>
            <a:ext cx="166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2 Element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ADBFF-FF96-9943-974B-C30C6988F1D9}"/>
              </a:ext>
            </a:extLst>
          </p:cNvPr>
          <p:cNvSpPr txBox="1"/>
          <p:nvPr/>
        </p:nvSpPr>
        <p:spPr>
          <a:xfrm>
            <a:off x="167253" y="3356909"/>
            <a:ext cx="18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3 -Question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00BA1-FC8C-1885-35DE-A468528DD5CE}"/>
              </a:ext>
            </a:extLst>
          </p:cNvPr>
          <p:cNvSpPr txBox="1"/>
          <p:nvPr/>
        </p:nvSpPr>
        <p:spPr>
          <a:xfrm>
            <a:off x="8163836" y="1786935"/>
            <a:ext cx="20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4 - parameters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57F819-4725-6BF4-9E30-95DE85030E26}"/>
              </a:ext>
            </a:extLst>
          </p:cNvPr>
          <p:cNvCxnSpPr/>
          <p:nvPr/>
        </p:nvCxnSpPr>
        <p:spPr>
          <a:xfrm flipH="1" flipV="1">
            <a:off x="2695492" y="3729162"/>
            <a:ext cx="667910" cy="636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698D9A-E960-DE14-2620-F35415C3A640}"/>
              </a:ext>
            </a:extLst>
          </p:cNvPr>
          <p:cNvSpPr txBox="1"/>
          <p:nvPr/>
        </p:nvSpPr>
        <p:spPr>
          <a:xfrm>
            <a:off x="8163836" y="6154957"/>
            <a:ext cx="20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4 - parameters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110C76-0CC0-142C-AF16-02EC029A7234}"/>
              </a:ext>
            </a:extLst>
          </p:cNvPr>
          <p:cNvSpPr/>
          <p:nvPr/>
        </p:nvSpPr>
        <p:spPr>
          <a:xfrm>
            <a:off x="4921857" y="742798"/>
            <a:ext cx="1916265" cy="41014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24BF9-9A32-9222-D86F-16D07DCF5B6F}"/>
              </a:ext>
            </a:extLst>
          </p:cNvPr>
          <p:cNvSpPr txBox="1"/>
          <p:nvPr/>
        </p:nvSpPr>
        <p:spPr>
          <a:xfrm>
            <a:off x="4443456" y="763202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22052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9D3C-70CE-D513-F376-A13A48F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Type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7AB6-BEA8-B0B1-864C-F4555A107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692"/>
            <a:ext cx="10515600" cy="50761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Static page content: introduction, about, description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Parameter content</a:t>
            </a:r>
          </a:p>
          <a:p>
            <a:r>
              <a:rPr lang="en-US" dirty="0"/>
              <a:t>Follow the Hierarchical an numbering convention to keep the parameter well organized. Use tag for Address/Respect</a:t>
            </a:r>
          </a:p>
          <a:p>
            <a:r>
              <a:rPr lang="en-US" dirty="0"/>
              <a:t>Text (rich text)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Table</a:t>
            </a:r>
          </a:p>
          <a:p>
            <a:r>
              <a:rPr lang="en-US" dirty="0"/>
              <a:t>hyper link</a:t>
            </a:r>
          </a:p>
          <a:p>
            <a:r>
              <a:rPr lang="en-US" dirty="0"/>
              <a:t>foot note</a:t>
            </a:r>
          </a:p>
          <a:p>
            <a:r>
              <a:rPr lang="en-US" dirty="0"/>
              <a:t>Html</a:t>
            </a:r>
          </a:p>
          <a:p>
            <a:r>
              <a:rPr lang="en-US" dirty="0"/>
              <a:t>Dynamic </a:t>
            </a:r>
            <a:r>
              <a:rPr lang="en-US"/>
              <a:t>content (portlets)</a:t>
            </a:r>
          </a:p>
          <a:p>
            <a:pPr marL="0" indent="0">
              <a:buNone/>
            </a:pPr>
            <a:r>
              <a:rPr lang="en-US" b="1"/>
              <a:t>Library</a:t>
            </a:r>
          </a:p>
          <a:p>
            <a:r>
              <a:rPr lang="en-US"/>
              <a:t>Folder structure</a:t>
            </a:r>
          </a:p>
          <a:p>
            <a:r>
              <a:rPr lang="en-US"/>
              <a:t>Document (word, pdf)</a:t>
            </a:r>
          </a:p>
          <a:p>
            <a:r>
              <a:rPr lang="en-US"/>
              <a:t>Image</a:t>
            </a:r>
          </a:p>
          <a:p>
            <a:r>
              <a:rPr lang="en-US"/>
              <a:t>Video</a:t>
            </a:r>
          </a:p>
          <a:p>
            <a:r>
              <a:rPr lang="en-US"/>
              <a:t>Full text search (include file content)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B07910-02C5-5CAA-2CAF-DA4A9CFA29ED}"/>
              </a:ext>
            </a:extLst>
          </p:cNvPr>
          <p:cNvCxnSpPr>
            <a:cxnSpLocks/>
          </p:cNvCxnSpPr>
          <p:nvPr/>
        </p:nvCxnSpPr>
        <p:spPr>
          <a:xfrm flipH="1">
            <a:off x="2043485" y="3729162"/>
            <a:ext cx="187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D96163-F90C-127F-6BA9-8D1EBECF94B0}"/>
              </a:ext>
            </a:extLst>
          </p:cNvPr>
          <p:cNvCxnSpPr>
            <a:cxnSpLocks/>
          </p:cNvCxnSpPr>
          <p:nvPr/>
        </p:nvCxnSpPr>
        <p:spPr>
          <a:xfrm>
            <a:off x="3919993" y="3429000"/>
            <a:ext cx="0" cy="171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FEB551-7686-FA58-2AAC-F1D72A2ACA55}"/>
              </a:ext>
            </a:extLst>
          </p:cNvPr>
          <p:cNvCxnSpPr>
            <a:cxnSpLocks/>
          </p:cNvCxnSpPr>
          <p:nvPr/>
        </p:nvCxnSpPr>
        <p:spPr>
          <a:xfrm flipH="1">
            <a:off x="3021496" y="5144494"/>
            <a:ext cx="898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95A738-96A6-AE6A-2AAE-79007CBA7543}"/>
              </a:ext>
            </a:extLst>
          </p:cNvPr>
          <p:cNvCxnSpPr>
            <a:cxnSpLocks/>
          </p:cNvCxnSpPr>
          <p:nvPr/>
        </p:nvCxnSpPr>
        <p:spPr>
          <a:xfrm flipH="1">
            <a:off x="2043485" y="3430325"/>
            <a:ext cx="187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3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0C1F-393C-C87D-3110-90F49073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951722"/>
          </a:xfrm>
        </p:spPr>
        <p:txBody>
          <a:bodyPr>
            <a:noAutofit/>
          </a:bodyPr>
          <a:lstStyle/>
          <a:p>
            <a:r>
              <a:rPr lang="en-US" sz="3200"/>
              <a:t>Support multiple language</a:t>
            </a:r>
            <a:br>
              <a:rPr lang="en-US" sz="3200"/>
            </a:br>
            <a:r>
              <a:rPr lang="en-US" sz="2400"/>
              <a:t>Content translation must be enter by human</a:t>
            </a:r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141C2-2706-35C1-5433-92DA63E7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59" y="1173072"/>
            <a:ext cx="7908950" cy="54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7182-0544-7EB3-193E-BAFD5D87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20"/>
            <a:ext cx="10515600" cy="917303"/>
          </a:xfrm>
        </p:spPr>
        <p:txBody>
          <a:bodyPr/>
          <a:lstStyle/>
          <a:p>
            <a:r>
              <a:rPr lang="en-US"/>
              <a:t>System maintenance and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E843-3D49-F385-4860-921D7F0D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FPD content managers</a:t>
            </a:r>
          </a:p>
          <a:p>
            <a:r>
              <a:rPr lang="en-US"/>
              <a:t>Ad-hoc update of the content if required (spelling mistake, data mistake, update hyper link)</a:t>
            </a:r>
          </a:p>
          <a:p>
            <a:r>
              <a:rPr lang="en-US"/>
              <a:t>Annual/bi-annual update of selected parameters (forest cover, area of natural forest)</a:t>
            </a:r>
          </a:p>
          <a:p>
            <a:pPr lvl="1"/>
            <a:r>
              <a:rPr lang="en-US"/>
              <a:t>Data from MARD: FPD, other departments</a:t>
            </a:r>
          </a:p>
          <a:p>
            <a:pPr lvl="1"/>
            <a:r>
              <a:rPr lang="en-US"/>
              <a:t>Data from other Ministry: e.g. GSO, MoJ</a:t>
            </a:r>
          </a:p>
          <a:p>
            <a:r>
              <a:rPr lang="en-US"/>
              <a:t>Update for parameters that currently do not have content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Other department MARD or other Ministry</a:t>
            </a:r>
          </a:p>
          <a:p>
            <a:r>
              <a:rPr lang="en-US"/>
              <a:t>Provide data through FPD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Tech support</a:t>
            </a:r>
          </a:p>
          <a:p>
            <a:r>
              <a:rPr lang="en-US"/>
              <a:t>Server maintenance (install patch, update)</a:t>
            </a:r>
          </a:p>
          <a:p>
            <a:r>
              <a:rPr lang="en-US"/>
              <a:t>Back up and restoration</a:t>
            </a:r>
          </a:p>
          <a:p>
            <a:r>
              <a:rPr lang="en-US"/>
              <a:t>Extend storage if required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862CA-54ED-6B9D-9938-B7F32A31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70" y="2266158"/>
            <a:ext cx="3634958" cy="23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1510-6A49-43E3-8F71-44A3A594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 a good platform for 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A9F7-0384-4E90-B40F-FB9B6E88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with current/ operational system of the host organization</a:t>
            </a:r>
          </a:p>
          <a:p>
            <a:r>
              <a:rPr lang="en-US" dirty="0"/>
              <a:t>Preferably developed on free and open source software</a:t>
            </a:r>
          </a:p>
          <a:p>
            <a:r>
              <a:rPr lang="en-US" dirty="0"/>
              <a:t>Many part of SIS content is text-based so a CMS is a good options.</a:t>
            </a:r>
          </a:p>
          <a:p>
            <a:r>
              <a:rPr lang="en-US" dirty="0"/>
              <a:t>Support multi-level structure of principle, criteria, indicators</a:t>
            </a:r>
          </a:p>
          <a:p>
            <a:r>
              <a:rPr lang="en-US" dirty="0"/>
              <a:t>Support integration with 3</a:t>
            </a:r>
            <a:r>
              <a:rPr lang="en-US" baseline="30000" dirty="0"/>
              <a:t>rd</a:t>
            </a:r>
            <a:r>
              <a:rPr lang="en-US" dirty="0"/>
              <a:t> party maps and reporting system</a:t>
            </a:r>
          </a:p>
          <a:p>
            <a:r>
              <a:rPr lang="en-US" dirty="0"/>
              <a:t>Support role-based management and workflow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ED6B1-4C6A-4191-AE9F-0548F12F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17" y="4530763"/>
            <a:ext cx="2626208" cy="18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0C05-6C3D-42B2-A659-B5767643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 components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91050197-3036-43CB-B905-66E0CB8DA17E}"/>
              </a:ext>
            </a:extLst>
          </p:cNvPr>
          <p:cNvSpPr/>
          <p:nvPr/>
        </p:nvSpPr>
        <p:spPr>
          <a:xfrm>
            <a:off x="1292464" y="2047639"/>
            <a:ext cx="2101362" cy="111662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 REDD+ database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6C6D9D-55C1-4634-82E3-ADE137B112A6}"/>
              </a:ext>
            </a:extLst>
          </p:cNvPr>
          <p:cNvSpPr/>
          <p:nvPr/>
        </p:nvSpPr>
        <p:spPr>
          <a:xfrm>
            <a:off x="747347" y="3820257"/>
            <a:ext cx="3191595" cy="71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Collect, compile and manage data on REDD+ safeguard</a:t>
            </a:r>
          </a:p>
        </p:txBody>
      </p:sp>
      <p:sp>
        <p:nvSpPr>
          <p:cNvPr id="9" name="Flowchart: Multidocument 8">
            <a:extLst>
              <a:ext uri="{FF2B5EF4-FFF2-40B4-BE49-F238E27FC236}">
                <a16:creationId xmlns:a16="http://schemas.microsoft.com/office/drawing/2014/main" id="{0D204C3B-EB2C-41AB-93B4-ECADA36B9E65}"/>
              </a:ext>
            </a:extLst>
          </p:cNvPr>
          <p:cNvSpPr/>
          <p:nvPr/>
        </p:nvSpPr>
        <p:spPr>
          <a:xfrm>
            <a:off x="246185" y="5471389"/>
            <a:ext cx="1494692" cy="111406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Documents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E883EF3-2E69-43C2-A61E-7FC569A1C374}"/>
              </a:ext>
            </a:extLst>
          </p:cNvPr>
          <p:cNvCxnSpPr>
            <a:cxnSpLocks/>
            <a:stCxn id="8" idx="0"/>
            <a:endCxn id="7" idx="3"/>
          </p:cNvCxnSpPr>
          <p:nvPr/>
        </p:nvCxnSpPr>
        <p:spPr>
          <a:xfrm rot="5400000" flipH="1" flipV="1">
            <a:off x="2015147" y="3492259"/>
            <a:ext cx="655996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325CF9-2396-4997-97C2-7B2573D936E8}"/>
              </a:ext>
            </a:extLst>
          </p:cNvPr>
          <p:cNvCxnSpPr>
            <a:cxnSpLocks/>
            <a:stCxn id="9" idx="0"/>
            <a:endCxn id="50" idx="2"/>
          </p:cNvCxnSpPr>
          <p:nvPr/>
        </p:nvCxnSpPr>
        <p:spPr>
          <a:xfrm rot="5400000" flipH="1" flipV="1">
            <a:off x="1492722" y="4620967"/>
            <a:ext cx="454060" cy="12467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FED73FEF-68FD-483E-8963-D55E738866DE}"/>
              </a:ext>
            </a:extLst>
          </p:cNvPr>
          <p:cNvCxnSpPr>
            <a:cxnSpLocks/>
            <a:stCxn id="70" idx="1"/>
            <a:endCxn id="50" idx="2"/>
          </p:cNvCxnSpPr>
          <p:nvPr/>
        </p:nvCxnSpPr>
        <p:spPr>
          <a:xfrm rot="16200000" flipV="1">
            <a:off x="2474099" y="4886375"/>
            <a:ext cx="535990" cy="79789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A5ED5-7D21-4BFD-9713-6EA4313F0664}"/>
              </a:ext>
            </a:extLst>
          </p:cNvPr>
          <p:cNvSpPr/>
          <p:nvPr/>
        </p:nvSpPr>
        <p:spPr>
          <a:xfrm>
            <a:off x="7099303" y="1898169"/>
            <a:ext cx="2867267" cy="141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 Website/ Web platform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9B9C9645-A1D4-4F53-B0EA-6C04DC6DB051}"/>
              </a:ext>
            </a:extLst>
          </p:cNvPr>
          <p:cNvCxnSpPr>
            <a:stCxn id="7" idx="4"/>
            <a:endCxn id="22" idx="1"/>
          </p:cNvCxnSpPr>
          <p:nvPr/>
        </p:nvCxnSpPr>
        <p:spPr>
          <a:xfrm>
            <a:off x="3393826" y="2605950"/>
            <a:ext cx="3705477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B8D267-E22C-4696-BCDF-41DC9D386878}"/>
              </a:ext>
            </a:extLst>
          </p:cNvPr>
          <p:cNvGrpSpPr/>
          <p:nvPr/>
        </p:nvGrpSpPr>
        <p:grpSpPr>
          <a:xfrm>
            <a:off x="4275513" y="2915913"/>
            <a:ext cx="1078523" cy="826271"/>
            <a:chOff x="5523766" y="3124791"/>
            <a:chExt cx="1078523" cy="826271"/>
          </a:xfrm>
        </p:grpSpPr>
        <p:pic>
          <p:nvPicPr>
            <p:cNvPr id="26" name="Graphic 25" descr="User">
              <a:extLst>
                <a:ext uri="{FF2B5EF4-FFF2-40B4-BE49-F238E27FC236}">
                  <a16:creationId xmlns:a16="http://schemas.microsoft.com/office/drawing/2014/main" id="{57B312EF-1310-45E0-B4A0-23D83A2CB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5294" y="3124791"/>
              <a:ext cx="695466" cy="6954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2AC817-E1CC-45B3-B2D6-974D509BE1F4}"/>
                </a:ext>
              </a:extLst>
            </p:cNvPr>
            <p:cNvSpPr txBox="1"/>
            <p:nvPr/>
          </p:nvSpPr>
          <p:spPr>
            <a:xfrm>
              <a:off x="5523766" y="3689452"/>
              <a:ext cx="1078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System Admin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8E896E0-2769-4EE3-8B6B-5C3432C5A790}"/>
              </a:ext>
            </a:extLst>
          </p:cNvPr>
          <p:cNvGrpSpPr/>
          <p:nvPr/>
        </p:nvGrpSpPr>
        <p:grpSpPr>
          <a:xfrm>
            <a:off x="7283950" y="3940231"/>
            <a:ext cx="2625034" cy="1077098"/>
            <a:chOff x="7203892" y="3698184"/>
            <a:chExt cx="2625034" cy="10770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4542A62-7282-4035-850A-8EB380BB4ACD}"/>
                </a:ext>
              </a:extLst>
            </p:cNvPr>
            <p:cNvSpPr/>
            <p:nvPr/>
          </p:nvSpPr>
          <p:spPr>
            <a:xfrm>
              <a:off x="7203892" y="3698184"/>
              <a:ext cx="2542920" cy="1077098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B283C0-3258-461D-9E67-1485D2F44E3D}"/>
                </a:ext>
              </a:extLst>
            </p:cNvPr>
            <p:cNvGrpSpPr/>
            <p:nvPr/>
          </p:nvGrpSpPr>
          <p:grpSpPr>
            <a:xfrm>
              <a:off x="7268361" y="3842362"/>
              <a:ext cx="1078523" cy="826271"/>
              <a:chOff x="5523766" y="3124791"/>
              <a:chExt cx="1078523" cy="826271"/>
            </a:xfrm>
          </p:grpSpPr>
          <p:pic>
            <p:nvPicPr>
              <p:cNvPr id="31" name="Graphic 30" descr="User">
                <a:extLst>
                  <a:ext uri="{FF2B5EF4-FFF2-40B4-BE49-F238E27FC236}">
                    <a16:creationId xmlns:a16="http://schemas.microsoft.com/office/drawing/2014/main" id="{9AF66D12-A405-416F-B4FC-AED0390A83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15294" y="3124791"/>
                <a:ext cx="695466" cy="695466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53282D-3A1B-489C-885A-D17FD609DCC9}"/>
                  </a:ext>
                </a:extLst>
              </p:cNvPr>
              <p:cNvSpPr txBox="1"/>
              <p:nvPr/>
            </p:nvSpPr>
            <p:spPr>
              <a:xfrm>
                <a:off x="5523766" y="3689452"/>
                <a:ext cx="10785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Editors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403BA05-C34D-4C8A-96C9-4CA4699FE6E8}"/>
                </a:ext>
              </a:extLst>
            </p:cNvPr>
            <p:cNvGrpSpPr/>
            <p:nvPr/>
          </p:nvGrpSpPr>
          <p:grpSpPr>
            <a:xfrm>
              <a:off x="8750403" y="3842362"/>
              <a:ext cx="1078523" cy="826271"/>
              <a:chOff x="5523766" y="3124791"/>
              <a:chExt cx="1078523" cy="826271"/>
            </a:xfrm>
          </p:grpSpPr>
          <p:pic>
            <p:nvPicPr>
              <p:cNvPr id="34" name="Graphic 33" descr="User">
                <a:extLst>
                  <a:ext uri="{FF2B5EF4-FFF2-40B4-BE49-F238E27FC236}">
                    <a16:creationId xmlns:a16="http://schemas.microsoft.com/office/drawing/2014/main" id="{9349C6E2-B362-4271-8A9B-46AC9349A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15294" y="3124791"/>
                <a:ext cx="695466" cy="695466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55F60E-649D-440E-832B-BEE983815039}"/>
                  </a:ext>
                </a:extLst>
              </p:cNvPr>
              <p:cNvSpPr txBox="1"/>
              <p:nvPr/>
            </p:nvSpPr>
            <p:spPr>
              <a:xfrm>
                <a:off x="5523766" y="3689452"/>
                <a:ext cx="10785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Reviewers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2D7A5F49-2632-4354-A9A0-C6CAE8DDC03F}"/>
                </a:ext>
              </a:extLst>
            </p:cNvPr>
            <p:cNvCxnSpPr>
              <a:stCxn id="31" idx="3"/>
            </p:cNvCxnSpPr>
            <p:nvPr/>
          </p:nvCxnSpPr>
          <p:spPr>
            <a:xfrm>
              <a:off x="8155355" y="4190095"/>
              <a:ext cx="595048" cy="10511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2AB864E3-A9A8-482F-AFFD-EDA493DF12EC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235807" y="3263646"/>
            <a:ext cx="2048143" cy="12151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61E39A66-FF1D-4CF4-A901-ED770EE919D7}"/>
              </a:ext>
            </a:extLst>
          </p:cNvPr>
          <p:cNvCxnSpPr>
            <a:stCxn id="40" idx="0"/>
            <a:endCxn id="22" idx="2"/>
          </p:cNvCxnSpPr>
          <p:nvPr/>
        </p:nvCxnSpPr>
        <p:spPr>
          <a:xfrm rot="16200000" flipV="1">
            <a:off x="8230924" y="3615744"/>
            <a:ext cx="626500" cy="224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A3736FB-5A65-46A9-A46A-49BBAC4435E4}"/>
              </a:ext>
            </a:extLst>
          </p:cNvPr>
          <p:cNvSpPr/>
          <p:nvPr/>
        </p:nvSpPr>
        <p:spPr>
          <a:xfrm>
            <a:off x="747347" y="4535575"/>
            <a:ext cx="3191595" cy="4817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Interface/ Template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10B0B78-5CF5-4548-A1BA-6D596B8ACD40}"/>
              </a:ext>
            </a:extLst>
          </p:cNvPr>
          <p:cNvGrpSpPr/>
          <p:nvPr/>
        </p:nvGrpSpPr>
        <p:grpSpPr>
          <a:xfrm>
            <a:off x="4541209" y="5589902"/>
            <a:ext cx="1078523" cy="995548"/>
            <a:chOff x="5523766" y="3124791"/>
            <a:chExt cx="1078523" cy="995548"/>
          </a:xfrm>
        </p:grpSpPr>
        <p:pic>
          <p:nvPicPr>
            <p:cNvPr id="63" name="Graphic 62" descr="User">
              <a:extLst>
                <a:ext uri="{FF2B5EF4-FFF2-40B4-BE49-F238E27FC236}">
                  <a16:creationId xmlns:a16="http://schemas.microsoft.com/office/drawing/2014/main" id="{760A2FD7-2185-458B-B3ED-AA57CC7B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5294" y="3124791"/>
              <a:ext cx="695466" cy="695466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89D19FB-80C0-4221-AD4A-E2644672CD4A}"/>
                </a:ext>
              </a:extLst>
            </p:cNvPr>
            <p:cNvSpPr txBox="1"/>
            <p:nvPr/>
          </p:nvSpPr>
          <p:spPr>
            <a:xfrm>
              <a:off x="5523766" y="3689452"/>
              <a:ext cx="10785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REDD agency/</a:t>
              </a:r>
            </a:p>
            <a:p>
              <a:pPr algn="ctr"/>
              <a:r>
                <a:rPr lang="en-US" sz="1100" dirty="0"/>
                <a:t>Data provider</a:t>
              </a:r>
            </a:p>
          </p:txBody>
        </p:sp>
      </p:grp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54EB7F1B-0B32-4A68-A254-087C0C81E04C}"/>
              </a:ext>
            </a:extLst>
          </p:cNvPr>
          <p:cNvCxnSpPr>
            <a:cxnSpLocks/>
            <a:stCxn id="63" idx="0"/>
            <a:endCxn id="50" idx="3"/>
          </p:cNvCxnSpPr>
          <p:nvPr/>
        </p:nvCxnSpPr>
        <p:spPr>
          <a:xfrm rot="16200000" flipV="1">
            <a:off x="4102981" y="4612413"/>
            <a:ext cx="813450" cy="114152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Magnetic Disk 69">
            <a:extLst>
              <a:ext uri="{FF2B5EF4-FFF2-40B4-BE49-F238E27FC236}">
                <a16:creationId xmlns:a16="http://schemas.microsoft.com/office/drawing/2014/main" id="{B1E46854-98C7-4D8C-9EDD-F1CB70F0B9F8}"/>
              </a:ext>
            </a:extLst>
          </p:cNvPr>
          <p:cNvSpPr/>
          <p:nvPr/>
        </p:nvSpPr>
        <p:spPr>
          <a:xfrm>
            <a:off x="2089022" y="5553319"/>
            <a:ext cx="2104042" cy="10321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database</a:t>
            </a:r>
          </a:p>
        </p:txBody>
      </p:sp>
    </p:spTree>
    <p:extLst>
      <p:ext uri="{BB962C8B-B14F-4D97-AF65-F5344CB8AC3E}">
        <p14:creationId xmlns:p14="http://schemas.microsoft.com/office/powerpoint/2010/main" val="267125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B0076E-DE9F-4DCA-B881-F1ED1C603AC3}"/>
              </a:ext>
            </a:extLst>
          </p:cNvPr>
          <p:cNvSpPr/>
          <p:nvPr/>
        </p:nvSpPr>
        <p:spPr>
          <a:xfrm>
            <a:off x="839146" y="2641643"/>
            <a:ext cx="1600200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REDD agencies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2B0785-6E5D-4B53-8274-EA1345C6045A}"/>
              </a:ext>
            </a:extLst>
          </p:cNvPr>
          <p:cNvSpPr/>
          <p:nvPr/>
        </p:nvSpPr>
        <p:spPr>
          <a:xfrm>
            <a:off x="839146" y="3520689"/>
            <a:ext cx="1600200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CPMU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D5DCF7-A279-45FF-8769-5E1CAAC4EB0A}"/>
              </a:ext>
            </a:extLst>
          </p:cNvPr>
          <p:cNvSpPr/>
          <p:nvPr/>
        </p:nvSpPr>
        <p:spPr>
          <a:xfrm>
            <a:off x="3197470" y="1604150"/>
            <a:ext cx="7777316" cy="37032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824CAB-8E0F-41A2-BD1D-DE1A6EC7E232}"/>
              </a:ext>
            </a:extLst>
          </p:cNvPr>
          <p:cNvSpPr/>
          <p:nvPr/>
        </p:nvSpPr>
        <p:spPr>
          <a:xfrm>
            <a:off x="4287149" y="2937872"/>
            <a:ext cx="6215688" cy="2179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3035E-6D2F-4994-8ED4-7B1AFD9B1ADA}"/>
              </a:ext>
            </a:extLst>
          </p:cNvPr>
          <p:cNvSpPr txBox="1"/>
          <p:nvPr/>
        </p:nvSpPr>
        <p:spPr>
          <a:xfrm>
            <a:off x="6620135" y="1750811"/>
            <a:ext cx="154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0A252-AC37-4F51-80BC-274968C2B873}"/>
              </a:ext>
            </a:extLst>
          </p:cNvPr>
          <p:cNvSpPr txBox="1"/>
          <p:nvPr/>
        </p:nvSpPr>
        <p:spPr>
          <a:xfrm>
            <a:off x="6560291" y="3107608"/>
            <a:ext cx="154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VNFOREST</a:t>
            </a:r>
          </a:p>
        </p:txBody>
      </p:sp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8C937498-B757-44B8-9665-E632D9F7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54" y="3603149"/>
            <a:ext cx="1434872" cy="5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F5C499-56B4-4D79-A14D-25F5A77BCD97}"/>
              </a:ext>
            </a:extLst>
          </p:cNvPr>
          <p:cNvSpPr txBox="1"/>
          <p:nvPr/>
        </p:nvSpPr>
        <p:spPr>
          <a:xfrm>
            <a:off x="5408595" y="4343384"/>
            <a:ext cx="374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Responsible for SIS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44053-7ED8-406E-89B6-5C0A32B2FF5B}"/>
              </a:ext>
            </a:extLst>
          </p:cNvPr>
          <p:cNvSpPr/>
          <p:nvPr/>
        </p:nvSpPr>
        <p:spPr>
          <a:xfrm>
            <a:off x="4287149" y="2119477"/>
            <a:ext cx="609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 Neue"/>
              </a:rPr>
              <a:t>National Steering Committee on Sustainable forest development 2016-2020 and REDD+ implementation</a:t>
            </a:r>
            <a:endParaRPr lang="vi-VN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AF7C98-1199-4C6F-A14B-3CC8B35FE574}"/>
              </a:ext>
            </a:extLst>
          </p:cNvPr>
          <p:cNvSpPr/>
          <p:nvPr/>
        </p:nvSpPr>
        <p:spPr>
          <a:xfrm>
            <a:off x="839146" y="4466984"/>
            <a:ext cx="1600200" cy="65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REDD+ projects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FFD431-1645-4B92-A25B-8B03F192F7F0}"/>
              </a:ext>
            </a:extLst>
          </p:cNvPr>
          <p:cNvCxnSpPr>
            <a:stCxn id="5" idx="3"/>
          </p:cNvCxnSpPr>
          <p:nvPr/>
        </p:nvCxnSpPr>
        <p:spPr>
          <a:xfrm flipV="1">
            <a:off x="2439346" y="2966958"/>
            <a:ext cx="7581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91E9B8-6935-4834-9A13-4698BDD18BFC}"/>
              </a:ext>
            </a:extLst>
          </p:cNvPr>
          <p:cNvCxnSpPr/>
          <p:nvPr/>
        </p:nvCxnSpPr>
        <p:spPr>
          <a:xfrm flipV="1">
            <a:off x="2439346" y="3834478"/>
            <a:ext cx="7581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F74CF9-05CC-4F98-BE80-DB91762A9178}"/>
              </a:ext>
            </a:extLst>
          </p:cNvPr>
          <p:cNvCxnSpPr/>
          <p:nvPr/>
        </p:nvCxnSpPr>
        <p:spPr>
          <a:xfrm flipV="1">
            <a:off x="2414861" y="4792299"/>
            <a:ext cx="7581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4ED04C-C83D-43FE-BFC5-8C8522AF01BF}"/>
              </a:ext>
            </a:extLst>
          </p:cNvPr>
          <p:cNvSpPr txBox="1"/>
          <p:nvPr/>
        </p:nvSpPr>
        <p:spPr>
          <a:xfrm>
            <a:off x="7640610" y="5482819"/>
            <a:ext cx="333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Vietnam REDD SIS management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BC75F3-5CC6-4DA7-87D3-C55BB684EC9C}"/>
              </a:ext>
            </a:extLst>
          </p:cNvPr>
          <p:cNvSpPr/>
          <p:nvPr/>
        </p:nvSpPr>
        <p:spPr>
          <a:xfrm>
            <a:off x="814661" y="1604151"/>
            <a:ext cx="1600200" cy="840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from other Ministry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190553-E4C0-4354-B818-91EA68E3023F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414861" y="2009138"/>
            <a:ext cx="758124" cy="15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3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DEDB-E9BA-40FB-8715-E768FFA6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platform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B3F0-E684-4DD4-AAA6-34BFD80E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 (CMS)</a:t>
            </a:r>
          </a:p>
          <a:p>
            <a:endParaRPr lang="en-US" dirty="0"/>
          </a:p>
          <a:p>
            <a:r>
              <a:rPr lang="en-US" dirty="0"/>
              <a:t>WebPortal</a:t>
            </a:r>
          </a:p>
          <a:p>
            <a:endParaRPr lang="en-US" dirty="0"/>
          </a:p>
          <a:p>
            <a:r>
              <a:rPr lang="en-US" dirty="0"/>
              <a:t>Custom build</a:t>
            </a:r>
          </a:p>
        </p:txBody>
      </p:sp>
    </p:spTree>
    <p:extLst>
      <p:ext uri="{BB962C8B-B14F-4D97-AF65-F5344CB8AC3E}">
        <p14:creationId xmlns:p14="http://schemas.microsoft.com/office/powerpoint/2010/main" val="52286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DEDB-E9BA-40FB-8715-E768FFA6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platform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B3F0-E684-4DD4-AAA6-34BFD80E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CMS: WordPress, Drupal (PHP), Dijango (Python)</a:t>
            </a:r>
          </a:p>
          <a:p>
            <a:pPr lvl="1"/>
            <a:r>
              <a:rPr lang="en-US" dirty="0"/>
              <a:t>WordPress: easy to implement</a:t>
            </a:r>
          </a:p>
          <a:p>
            <a:pPr lvl="1"/>
            <a:r>
              <a:rPr lang="en-US" dirty="0"/>
              <a:t>Drupal, Django: flexibility, extendability</a:t>
            </a:r>
          </a:p>
          <a:p>
            <a:pPr lvl="1"/>
            <a:r>
              <a:rPr lang="en-US" dirty="0"/>
              <a:t>Localized CMS: localization</a:t>
            </a:r>
          </a:p>
          <a:p>
            <a:endParaRPr lang="en-US" dirty="0"/>
          </a:p>
          <a:p>
            <a:r>
              <a:rPr lang="en-US" dirty="0"/>
              <a:t>Head-less CMS: Strapi, Ghost</a:t>
            </a:r>
          </a:p>
          <a:p>
            <a:pPr lvl="1"/>
            <a:r>
              <a:rPr lang="en-US" dirty="0"/>
              <a:t>Integration, strong user management</a:t>
            </a:r>
          </a:p>
          <a:p>
            <a:pPr lvl="1"/>
            <a:r>
              <a:rPr lang="en-US" dirty="0"/>
              <a:t>Easy to build API</a:t>
            </a:r>
          </a:p>
          <a:p>
            <a:pPr lvl="1"/>
            <a:r>
              <a:rPr lang="en-US" dirty="0"/>
              <a:t>Closer to the database</a:t>
            </a:r>
          </a:p>
          <a:p>
            <a:pPr lvl="1"/>
            <a:r>
              <a:rPr lang="en-US" dirty="0"/>
              <a:t>Have to build new front end</a:t>
            </a:r>
          </a:p>
          <a:p>
            <a:endParaRPr lang="en-US" dirty="0"/>
          </a:p>
          <a:p>
            <a:r>
              <a:rPr lang="en-US" dirty="0"/>
              <a:t>WebPortal: Liferay, SAP, Oracle, IBM Websphere</a:t>
            </a:r>
          </a:p>
          <a:p>
            <a:pPr lvl="1"/>
            <a:r>
              <a:rPr lang="en-US" dirty="0"/>
              <a:t>Powerful, extensible, security</a:t>
            </a:r>
          </a:p>
          <a:p>
            <a:pPr lvl="1"/>
            <a:r>
              <a:rPr lang="en-US" dirty="0"/>
              <a:t>Java based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strapi logo">
            <a:extLst>
              <a:ext uri="{FF2B5EF4-FFF2-40B4-BE49-F238E27FC236}">
                <a16:creationId xmlns:a16="http://schemas.microsoft.com/office/drawing/2014/main" id="{5D08A3AE-D264-4B52-AD99-AE707A2C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51" y="3780692"/>
            <a:ext cx="985658" cy="9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host cms logo">
            <a:extLst>
              <a:ext uri="{FF2B5EF4-FFF2-40B4-BE49-F238E27FC236}">
                <a16:creationId xmlns:a16="http://schemas.microsoft.com/office/drawing/2014/main" id="{A0A28D80-F2AA-4073-8BAA-EEEE2CAC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50" y="3762894"/>
            <a:ext cx="2339569" cy="10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91218FA-A6EB-4A64-A5CA-5E9B0D0DD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15384" r="991" b="2417"/>
          <a:stretch/>
        </p:blipFill>
        <p:spPr bwMode="auto">
          <a:xfrm>
            <a:off x="8290161" y="228600"/>
            <a:ext cx="3583353" cy="22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bm websphere logo">
            <a:extLst>
              <a:ext uri="{FF2B5EF4-FFF2-40B4-BE49-F238E27FC236}">
                <a16:creationId xmlns:a16="http://schemas.microsoft.com/office/drawing/2014/main" id="{68332DAF-81D7-4E0B-BC2B-E682E0C0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93" y="5795490"/>
            <a:ext cx="1872145" cy="8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liferay logo">
            <a:extLst>
              <a:ext uri="{FF2B5EF4-FFF2-40B4-BE49-F238E27FC236}">
                <a16:creationId xmlns:a16="http://schemas.microsoft.com/office/drawing/2014/main" id="{CBED7AED-1ADB-4BE1-8348-B033A987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76" y="5875619"/>
            <a:ext cx="2441012" cy="7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0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F1ED-C3C8-4FDA-8445-AA71A492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45"/>
            <a:ext cx="10515600" cy="605031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EC8E88B-ABF7-4927-89AC-63ECEA962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7818"/>
              </p:ext>
            </p:extLst>
          </p:nvPr>
        </p:nvGraphicFramePr>
        <p:xfrm>
          <a:off x="501804" y="697815"/>
          <a:ext cx="11251584" cy="606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64">
                  <a:extLst>
                    <a:ext uri="{9D8B030D-6E8A-4147-A177-3AD203B41FA5}">
                      <a16:colId xmlns:a16="http://schemas.microsoft.com/office/drawing/2014/main" val="912693751"/>
                    </a:ext>
                  </a:extLst>
                </a:gridCol>
                <a:gridCol w="1875264">
                  <a:extLst>
                    <a:ext uri="{9D8B030D-6E8A-4147-A177-3AD203B41FA5}">
                      <a16:colId xmlns:a16="http://schemas.microsoft.com/office/drawing/2014/main" val="3567040479"/>
                    </a:ext>
                  </a:extLst>
                </a:gridCol>
                <a:gridCol w="1875264">
                  <a:extLst>
                    <a:ext uri="{9D8B030D-6E8A-4147-A177-3AD203B41FA5}">
                      <a16:colId xmlns:a16="http://schemas.microsoft.com/office/drawing/2014/main" val="1188940034"/>
                    </a:ext>
                  </a:extLst>
                </a:gridCol>
                <a:gridCol w="1875264">
                  <a:extLst>
                    <a:ext uri="{9D8B030D-6E8A-4147-A177-3AD203B41FA5}">
                      <a16:colId xmlns:a16="http://schemas.microsoft.com/office/drawing/2014/main" val="1209550185"/>
                    </a:ext>
                  </a:extLst>
                </a:gridCol>
                <a:gridCol w="1875264">
                  <a:extLst>
                    <a:ext uri="{9D8B030D-6E8A-4147-A177-3AD203B41FA5}">
                      <a16:colId xmlns:a16="http://schemas.microsoft.com/office/drawing/2014/main" val="1005758224"/>
                    </a:ext>
                  </a:extLst>
                </a:gridCol>
                <a:gridCol w="1875264">
                  <a:extLst>
                    <a:ext uri="{9D8B030D-6E8A-4147-A177-3AD203B41FA5}">
                      <a16:colId xmlns:a16="http://schemas.microsoft.com/office/drawing/2014/main" val="914668734"/>
                    </a:ext>
                  </a:extLst>
                </a:gridCol>
              </a:tblGrid>
              <a:tr h="696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Django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Headless 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03531"/>
                  </a:ext>
                </a:extLst>
              </a:tr>
              <a:tr h="696696">
                <a:tc>
                  <a:txBody>
                    <a:bodyPr/>
                    <a:lstStyle/>
                    <a:p>
                      <a:r>
                        <a:rPr lang="en-US" dirty="0"/>
                        <a:t>Software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free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free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 to very 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00248"/>
                  </a:ext>
                </a:extLst>
              </a:tr>
              <a:tr h="696696">
                <a:tc>
                  <a:txBody>
                    <a:bodyPr/>
                    <a:lstStyle/>
                    <a:p>
                      <a:r>
                        <a:rPr lang="en-US" dirty="0"/>
                        <a:t>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Higher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986829"/>
                  </a:ext>
                </a:extLst>
              </a:tr>
              <a:tr h="696696">
                <a:tc>
                  <a:txBody>
                    <a:bodyPr/>
                    <a:lstStyle/>
                    <a:p>
                      <a:r>
                        <a:rPr lang="en-US" dirty="0"/>
                        <a:t>Extensibility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390428"/>
                  </a:ext>
                </a:extLst>
              </a:tr>
              <a:tr h="696696">
                <a:tc>
                  <a:txBody>
                    <a:bodyPr/>
                    <a:lstStyle/>
                    <a:p>
                      <a:r>
                        <a:rPr lang="en-US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238462"/>
                  </a:ext>
                </a:extLst>
              </a:tr>
              <a:tr h="696696">
                <a:tc>
                  <a:txBody>
                    <a:bodyPr/>
                    <a:lstStyle/>
                    <a:p>
                      <a:r>
                        <a:rPr lang="en-US" dirty="0"/>
                        <a:t>Infrastructure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992392"/>
                  </a:ext>
                </a:extLst>
              </a:tr>
              <a:tr h="696696">
                <a:tc>
                  <a:txBody>
                    <a:bodyPr/>
                    <a:lstStyle/>
                    <a:p>
                      <a:r>
                        <a:rPr lang="en-US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 of the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Highly customized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Highly customized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Have to be 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Highly customized, Drag&amp;Drop + codding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84687"/>
                  </a:ext>
                </a:extLst>
              </a:tr>
              <a:tr h="696696">
                <a:tc>
                  <a:txBody>
                    <a:bodyPr/>
                    <a:lstStyle/>
                    <a:p>
                      <a:r>
                        <a:rPr lang="en-US" dirty="0"/>
                        <a:t>User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Role-based user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Role-based user management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Role-based user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Role-based user management*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4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CF57-6DA9-9E57-D564-59820FAF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F846-0F4C-E6A2-BD64-FA59195F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 portal: Liferay portal</a:t>
            </a:r>
          </a:p>
          <a:p>
            <a:r>
              <a:rPr lang="en-US" dirty="0"/>
              <a:t>Free and open source</a:t>
            </a:r>
          </a:p>
          <a:p>
            <a:r>
              <a:rPr lang="en-US" dirty="0"/>
              <a:t>Highly customizable</a:t>
            </a:r>
          </a:p>
          <a:p>
            <a:r>
              <a:rPr lang="en-US" dirty="0"/>
              <a:t>Build in function for library management including full text search</a:t>
            </a:r>
          </a:p>
          <a:p>
            <a:r>
              <a:rPr lang="en-US" dirty="0"/>
              <a:t>Strong user management options.</a:t>
            </a:r>
          </a:p>
        </p:txBody>
      </p:sp>
      <p:pic>
        <p:nvPicPr>
          <p:cNvPr id="1026" name="Picture 2" descr="Liferay là gì? Chức năng giải pháp Liferay">
            <a:extLst>
              <a:ext uri="{FF2B5EF4-FFF2-40B4-BE49-F238E27FC236}">
                <a16:creationId xmlns:a16="http://schemas.microsoft.com/office/drawing/2014/main" id="{38D7317A-E93D-3F20-A2A5-FD63C14D0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4789857"/>
            <a:ext cx="4382666" cy="1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3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478D-2780-C61B-A2C2-B0EE36FD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 hosting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6B9C-B298-76D6-0657-1A42C1910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SIS v1.0 was hosted on FORMIS server. The address was </a:t>
            </a:r>
            <a:r>
              <a:rPr lang="en-US" dirty="0">
                <a:hlinkClick r:id="rId2"/>
              </a:rPr>
              <a:t>https://sis.vietnam-redd.org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Since the Vietnam REDD website was no longer functioned (end of UN REDD project) the SIS was also stop working.</a:t>
            </a:r>
          </a:p>
          <a:p>
            <a:endParaRPr lang="en-US" dirty="0"/>
          </a:p>
          <a:p>
            <a:r>
              <a:rPr lang="en-US" dirty="0"/>
              <a:t>The restored SIS v1.0 now hosted on FPD server. The new address are </a:t>
            </a:r>
            <a:r>
              <a:rPr lang="en-US" dirty="0">
                <a:hlinkClick r:id="rId3"/>
              </a:rPr>
              <a:t>https://sis.kiemlam.org.vn/</a:t>
            </a:r>
            <a:endParaRPr lang="en-US" dirty="0"/>
          </a:p>
          <a:p>
            <a:endParaRPr lang="en-US" dirty="0"/>
          </a:p>
          <a:p>
            <a:r>
              <a:rPr lang="en-US" dirty="0"/>
              <a:t>Server: 2 CPU, 16 G RAM, 1 T storage, Window server</a:t>
            </a:r>
          </a:p>
        </p:txBody>
      </p:sp>
    </p:spTree>
    <p:extLst>
      <p:ext uri="{BB962C8B-B14F-4D97-AF65-F5344CB8AC3E}">
        <p14:creationId xmlns:p14="http://schemas.microsoft.com/office/powerpoint/2010/main" val="192143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725</Words>
  <Application>Microsoft Office PowerPoint</Application>
  <PresentationFormat>Widescreen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Office Theme</vt:lpstr>
      <vt:lpstr>Overview of IT infrastructure and transfer of SIS webpage</vt:lpstr>
      <vt:lpstr>What make a good platform for SIS</vt:lpstr>
      <vt:lpstr>SIS components</vt:lpstr>
      <vt:lpstr>PowerPoint Presentation</vt:lpstr>
      <vt:lpstr>Web platform options</vt:lpstr>
      <vt:lpstr>Web platform options</vt:lpstr>
      <vt:lpstr>Consideration</vt:lpstr>
      <vt:lpstr>Solution selection</vt:lpstr>
      <vt:lpstr>SIS hosting</vt:lpstr>
      <vt:lpstr>PowerPoint Presentation</vt:lpstr>
      <vt:lpstr>How SIS indicator are organized in the portal</vt:lpstr>
      <vt:lpstr>PowerPoint Presentation</vt:lpstr>
      <vt:lpstr>Type of content</vt:lpstr>
      <vt:lpstr>Support multiple language Content translation must be enter by human</vt:lpstr>
      <vt:lpstr>System maintenance and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 Webplaform and database consideration</dc:title>
  <dc:creator>Viet Anh Hoang</dc:creator>
  <cp:lastModifiedBy>Viet Anh Hoang</cp:lastModifiedBy>
  <cp:revision>36</cp:revision>
  <dcterms:created xsi:type="dcterms:W3CDTF">2019-11-29T10:41:42Z</dcterms:created>
  <dcterms:modified xsi:type="dcterms:W3CDTF">2023-04-17T04:18:32Z</dcterms:modified>
</cp:coreProperties>
</file>